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5" r:id="rId2"/>
    <p:sldId id="276" r:id="rId3"/>
    <p:sldId id="285" r:id="rId4"/>
    <p:sldId id="286" r:id="rId5"/>
    <p:sldId id="278" r:id="rId6"/>
    <p:sldId id="279" r:id="rId7"/>
    <p:sldId id="256" r:id="rId8"/>
    <p:sldId id="257" r:id="rId9"/>
    <p:sldId id="258" r:id="rId10"/>
    <p:sldId id="259" r:id="rId11"/>
    <p:sldId id="260" r:id="rId12"/>
    <p:sldId id="264" r:id="rId13"/>
    <p:sldId id="261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80" r:id="rId22"/>
    <p:sldId id="281" r:id="rId23"/>
    <p:sldId id="282" r:id="rId24"/>
    <p:sldId id="283" r:id="rId25"/>
    <p:sldId id="28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BB19F-44C1-48CE-A2C7-9FBD655FD7C9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D9680-3E12-496B-92D2-3D4136A8E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90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04524-B286-4F14-84DA-7BAD970D167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34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4B9C-9D4A-4E1F-8413-1A1CABED1AA5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F0FD-749C-454C-952F-3CE0449DE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2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4B9C-9D4A-4E1F-8413-1A1CABED1AA5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F0FD-749C-454C-952F-3CE0449DE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32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4B9C-9D4A-4E1F-8413-1A1CABED1AA5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F0FD-749C-454C-952F-3CE0449DE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0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4B9C-9D4A-4E1F-8413-1A1CABED1AA5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F0FD-749C-454C-952F-3CE0449DE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0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4B9C-9D4A-4E1F-8413-1A1CABED1AA5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F0FD-749C-454C-952F-3CE0449DE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7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4B9C-9D4A-4E1F-8413-1A1CABED1AA5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F0FD-749C-454C-952F-3CE0449DE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3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4B9C-9D4A-4E1F-8413-1A1CABED1AA5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F0FD-749C-454C-952F-3CE0449DE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3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4B9C-9D4A-4E1F-8413-1A1CABED1AA5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F0FD-749C-454C-952F-3CE0449DE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3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4B9C-9D4A-4E1F-8413-1A1CABED1AA5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F0FD-749C-454C-952F-3CE0449DE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32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4B9C-9D4A-4E1F-8413-1A1CABED1AA5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F0FD-749C-454C-952F-3CE0449DE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2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4B9C-9D4A-4E1F-8413-1A1CABED1AA5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3F0FD-749C-454C-952F-3CE0449DE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3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A4B9C-9D4A-4E1F-8413-1A1CABED1AA5}" type="datetimeFigureOut">
              <a:rPr lang="en-US" smtClean="0"/>
              <a:t>8/15/2014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3F0FD-749C-454C-952F-3CE0449DE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8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nut 1"/>
          <p:cNvSpPr/>
          <p:nvPr/>
        </p:nvSpPr>
        <p:spPr>
          <a:xfrm>
            <a:off x="1600200" y="533400"/>
            <a:ext cx="5943600" cy="5943600"/>
          </a:xfrm>
          <a:prstGeom prst="donut">
            <a:avLst>
              <a:gd name="adj" fmla="val 18642"/>
            </a:avLst>
          </a:prstGeom>
          <a:ln w="127000" cmpd="dbl">
            <a:gradFill>
              <a:gsLst>
                <a:gs pos="0">
                  <a:schemeClr val="tx1"/>
                </a:gs>
                <a:gs pos="50000">
                  <a:srgbClr val="FF0000"/>
                </a:gs>
                <a:gs pos="100000">
                  <a:srgbClr val="00B050"/>
                </a:gs>
              </a:gsLst>
              <a:lin ang="5400000" scaled="0"/>
            </a:gra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Circle">
              <a:avLst/>
            </a:prstTxWarp>
          </a:bodyPr>
          <a:lstStyle/>
          <a:p>
            <a:pPr algn="ctr"/>
            <a:r>
              <a:rPr lang="en-US" sz="5400" b="1" dirty="0" smtClean="0">
                <a:latin typeface="Andalus" pitchFamily="18" charset="-78"/>
                <a:cs typeface="Andalus" pitchFamily="18" charset="-78"/>
              </a:rPr>
              <a:t>Welcome to the world of HHR Digital presentation.</a:t>
            </a:r>
            <a:endParaRPr lang="en-US" sz="54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1736372"/>
            <a:ext cx="3574673" cy="3537655"/>
          </a:xfrm>
          <a:prstGeom prst="ellipse">
            <a:avLst/>
          </a:prstGeom>
          <a:ln w="101600" cap="rnd" cmpd="dbl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284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276600" y="457200"/>
            <a:ext cx="4267200" cy="762000"/>
          </a:xfrm>
          <a:prstGeom prst="wedgeRoundRectCallout">
            <a:avLst>
              <a:gd name="adj1" fmla="val -59467"/>
              <a:gd name="adj2" fmla="val 16154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Do you like football much?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2587171"/>
            <a:ext cx="4419600" cy="762000"/>
          </a:xfrm>
          <a:prstGeom prst="wedgeRoundRectCallout">
            <a:avLst>
              <a:gd name="adj1" fmla="val 58313"/>
              <a:gd name="adj2" fmla="val -10131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Yes, it is my </a:t>
            </a:r>
            <a:r>
              <a:rPr lang="en-US" sz="2400" dirty="0" err="1" smtClean="0">
                <a:latin typeface="Andalus" pitchFamily="18" charset="-78"/>
                <a:cs typeface="Andalus" pitchFamily="18" charset="-78"/>
              </a:rPr>
              <a:t>favourite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game.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7255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048000" y="80181"/>
            <a:ext cx="5029200" cy="762000"/>
          </a:xfrm>
          <a:prstGeom prst="wedgeRoundRectCallout">
            <a:avLst>
              <a:gd name="adj1" fmla="val -51866"/>
              <a:gd name="adj2" fmla="val 215802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Why is football your </a:t>
            </a:r>
            <a:r>
              <a:rPr lang="en-US" sz="2400" dirty="0" err="1" smtClean="0">
                <a:latin typeface="Andalus" pitchFamily="18" charset="-78"/>
                <a:cs typeface="Andalus" pitchFamily="18" charset="-78"/>
              </a:rPr>
              <a:t>favourite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game?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743200" y="3040743"/>
            <a:ext cx="4419600" cy="762000"/>
          </a:xfrm>
          <a:prstGeom prst="wedgeRoundRectCallout">
            <a:avLst>
              <a:gd name="adj1" fmla="val 56014"/>
              <a:gd name="adj2" fmla="val -13178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I think it is very exciting.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553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200400" y="457200"/>
            <a:ext cx="4267200" cy="762000"/>
          </a:xfrm>
          <a:prstGeom prst="wedgeRoundRectCallout">
            <a:avLst>
              <a:gd name="adj1" fmla="val -59467"/>
              <a:gd name="adj2" fmla="val 16154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Which option do you like most in the football match?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590800" y="2587171"/>
            <a:ext cx="4419600" cy="762000"/>
          </a:xfrm>
          <a:prstGeom prst="wedgeRoundRectCallout">
            <a:avLst>
              <a:gd name="adj1" fmla="val 60612"/>
              <a:gd name="adj2" fmla="val -9750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I like the pass and goal most in the football match.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303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657600" y="181429"/>
            <a:ext cx="4267200" cy="762000"/>
          </a:xfrm>
          <a:prstGeom prst="wedgeRoundRectCallout">
            <a:avLst>
              <a:gd name="adj1" fmla="val -50964"/>
              <a:gd name="adj2" fmla="val 20726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I also like football but it is not my </a:t>
            </a:r>
            <a:r>
              <a:rPr lang="en-US" sz="2400" dirty="0" err="1" smtClean="0">
                <a:latin typeface="Andalus" pitchFamily="18" charset="-78"/>
                <a:cs typeface="Andalus" pitchFamily="18" charset="-78"/>
              </a:rPr>
              <a:t>favourite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game.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200400" y="2819400"/>
            <a:ext cx="4419600" cy="762000"/>
          </a:xfrm>
          <a:prstGeom prst="wedgeRoundRectCallout">
            <a:avLst>
              <a:gd name="adj1" fmla="val 57656"/>
              <a:gd name="adj2" fmla="val -9178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What is your </a:t>
            </a:r>
            <a:r>
              <a:rPr lang="en-US" sz="2400" dirty="0" err="1" smtClean="0">
                <a:latin typeface="Andalus" pitchFamily="18" charset="-78"/>
                <a:cs typeface="Andalus" pitchFamily="18" charset="-78"/>
              </a:rPr>
              <a:t>favourite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game?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30173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287486" y="381000"/>
            <a:ext cx="4267200" cy="762000"/>
          </a:xfrm>
          <a:prstGeom prst="wedgeRoundRectCallout">
            <a:avLst>
              <a:gd name="adj1" fmla="val -59467"/>
              <a:gd name="adj2" fmla="val 16154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It is cricket.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590800" y="2692400"/>
            <a:ext cx="4419600" cy="762000"/>
          </a:xfrm>
          <a:prstGeom prst="wedgeRoundRectCallout">
            <a:avLst>
              <a:gd name="adj1" fmla="val 61269"/>
              <a:gd name="adj2" fmla="val -11654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Would you tell me why is it your </a:t>
            </a:r>
            <a:r>
              <a:rPr lang="en-US" sz="2400" dirty="0" err="1" smtClean="0">
                <a:latin typeface="Andalus" pitchFamily="18" charset="-78"/>
                <a:cs typeface="Andalus" pitchFamily="18" charset="-78"/>
              </a:rPr>
              <a:t>favourite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game? 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952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200400" y="192315"/>
            <a:ext cx="4648200" cy="762000"/>
          </a:xfrm>
          <a:prstGeom prst="wedgeRoundRectCallout">
            <a:avLst>
              <a:gd name="adj1" fmla="val -58218"/>
              <a:gd name="adj2" fmla="val 197738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Sure, bating and bowling are the main attraction of cricket match.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429000" y="2768600"/>
            <a:ext cx="3886200" cy="889000"/>
          </a:xfrm>
          <a:prstGeom prst="wedgeRoundRectCallout">
            <a:avLst>
              <a:gd name="adj1" fmla="val 52652"/>
              <a:gd name="adj2" fmla="val -95596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Yes, you are right but I think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cricket is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boring.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904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657600" y="304800"/>
            <a:ext cx="4267200" cy="762000"/>
          </a:xfrm>
          <a:prstGeom prst="wedgeRoundRectCallout">
            <a:avLst>
              <a:gd name="adj1" fmla="val -59807"/>
              <a:gd name="adj2" fmla="val 193928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Why do you think so?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124200" y="2819400"/>
            <a:ext cx="4419600" cy="1219200"/>
          </a:xfrm>
          <a:prstGeom prst="wedgeRoundRectCallout">
            <a:avLst>
              <a:gd name="adj1" fmla="val 64225"/>
              <a:gd name="adj2" fmla="val -105835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It takes a long time to finish a match. Very often we don’t have so much time to enjoy the game. 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065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200400" y="457200"/>
            <a:ext cx="3886200" cy="762000"/>
          </a:xfrm>
          <a:prstGeom prst="wedgeRoundRectCallout">
            <a:avLst>
              <a:gd name="adj1" fmla="val -56406"/>
              <a:gd name="adj2" fmla="val 153928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But now a day it is very popular to the people.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581400" y="2692400"/>
            <a:ext cx="3124200" cy="762000"/>
          </a:xfrm>
          <a:prstGeom prst="wedgeRoundRectCallout">
            <a:avLst>
              <a:gd name="adj1" fmla="val 72003"/>
              <a:gd name="adj2" fmla="val -120358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But I don’t think so </a:t>
            </a:r>
            <a:endParaRPr lang="en-US" sz="2400" dirty="0" smtClean="0"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as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it is a cool game. 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9026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200400" y="562429"/>
            <a:ext cx="4267200" cy="762000"/>
          </a:xfrm>
          <a:prstGeom prst="wedgeRoundRectCallout">
            <a:avLst>
              <a:gd name="adj1" fmla="val -55385"/>
              <a:gd name="adj2" fmla="val 153928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Have you ever participated in any football match yourself?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514600" y="2819400"/>
            <a:ext cx="4267200" cy="1219200"/>
          </a:xfrm>
          <a:prstGeom prst="wedgeRoundRectCallout">
            <a:avLst>
              <a:gd name="adj1" fmla="val 62637"/>
              <a:gd name="adj2" fmla="val -82555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Yes,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very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often I participate myself in football match in our school play ground. Do you? 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298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971800" y="381000"/>
            <a:ext cx="5029200" cy="762000"/>
          </a:xfrm>
          <a:prstGeom prst="wedgeRoundRectCallout">
            <a:avLst>
              <a:gd name="adj1" fmla="val -52891"/>
              <a:gd name="adj2" fmla="val 16726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Whenever I get an opportunity, I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take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part in cricket with my friends.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971800" y="2510971"/>
            <a:ext cx="4038600" cy="762000"/>
          </a:xfrm>
          <a:prstGeom prst="wedgeRoundRectCallout">
            <a:avLst>
              <a:gd name="adj1" fmla="val 60612"/>
              <a:gd name="adj2" fmla="val -9750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Actually it is very interesting </a:t>
            </a:r>
            <a:endParaRPr lang="en-US" sz="2400" dirty="0" smtClean="0"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to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play one’s </a:t>
            </a:r>
            <a:r>
              <a:rPr lang="en-US" sz="2400" dirty="0" err="1" smtClean="0">
                <a:latin typeface="Andalus" pitchFamily="18" charset="-78"/>
                <a:cs typeface="Andalus" pitchFamily="18" charset="-78"/>
              </a:rPr>
              <a:t>favourite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game.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677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apezoid 2"/>
          <p:cNvSpPr/>
          <p:nvPr/>
        </p:nvSpPr>
        <p:spPr>
          <a:xfrm>
            <a:off x="685800" y="914400"/>
            <a:ext cx="7772400" cy="1371600"/>
          </a:xfrm>
          <a:prstGeom prst="trapezoid">
            <a:avLst>
              <a:gd name="adj" fmla="val 105423"/>
            </a:avLst>
          </a:prstGeom>
          <a:ln w="127000" cmpd="dbl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Introduction</a:t>
            </a:r>
            <a:endParaRPr lang="en-US" sz="5400" b="1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2387598"/>
            <a:ext cx="7772400" cy="3048000"/>
          </a:xfrm>
          <a:prstGeom prst="rect">
            <a:avLst/>
          </a:prstGeom>
          <a:ln w="63500" cmpd="sng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0600" y="2514600"/>
            <a:ext cx="3886200" cy="2590800"/>
          </a:xfrm>
          <a:prstGeom prst="rect">
            <a:avLst/>
          </a:prstGeom>
          <a:ln w="127000" cmpd="dbl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latin typeface="Andalus" pitchFamily="18" charset="-78"/>
                <a:cs typeface="Andalus" pitchFamily="18" charset="-78"/>
              </a:rPr>
              <a:t>Md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1" dirty="0" err="1" smtClean="0">
                <a:latin typeface="Andalus" pitchFamily="18" charset="-78"/>
                <a:cs typeface="Andalus" pitchFamily="18" charset="-78"/>
              </a:rPr>
              <a:t>Hasan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1" dirty="0" err="1" smtClean="0">
                <a:latin typeface="Andalus" pitchFamily="18" charset="-78"/>
                <a:cs typeface="Andalus" pitchFamily="18" charset="-78"/>
              </a:rPr>
              <a:t>Hafizur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1" dirty="0" err="1" smtClean="0">
                <a:latin typeface="Andalus" pitchFamily="18" charset="-78"/>
                <a:cs typeface="Andalus" pitchFamily="18" charset="-78"/>
              </a:rPr>
              <a:t>Rahman</a:t>
            </a:r>
            <a:endParaRPr lang="en-US" sz="2400" b="1" dirty="0" smtClean="0">
              <a:latin typeface="Andalus" pitchFamily="18" charset="-78"/>
              <a:cs typeface="Andalus" pitchFamily="18" charset="-78"/>
            </a:endParaRPr>
          </a:p>
          <a:p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Senior Lecturer</a:t>
            </a:r>
          </a:p>
          <a:p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Department of English</a:t>
            </a:r>
          </a:p>
          <a:p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Cambrian School &amp; College</a:t>
            </a:r>
          </a:p>
          <a:p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Dhaka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29200" y="2529114"/>
            <a:ext cx="3124200" cy="2590800"/>
          </a:xfrm>
          <a:prstGeom prst="rect">
            <a:avLst/>
          </a:prstGeom>
          <a:ln w="127000" cmpd="dbl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latin typeface="Andalus" pitchFamily="18" charset="-78"/>
                <a:cs typeface="Andalus" pitchFamily="18" charset="-78"/>
              </a:rPr>
              <a:t>Class-IX-X</a:t>
            </a:r>
            <a:endParaRPr lang="en-US" b="1" dirty="0" smtClean="0"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en-US" b="1" dirty="0" smtClean="0">
                <a:latin typeface="Andalus" pitchFamily="18" charset="-78"/>
                <a:cs typeface="Andalus" pitchFamily="18" charset="-78"/>
              </a:rPr>
              <a:t>English First Paper</a:t>
            </a:r>
          </a:p>
          <a:p>
            <a:pPr algn="ctr"/>
            <a:r>
              <a:rPr lang="en-US" b="1" dirty="0" smtClean="0">
                <a:latin typeface="Andalus" pitchFamily="18" charset="-78"/>
                <a:cs typeface="Andalus" pitchFamily="18" charset="-78"/>
              </a:rPr>
              <a:t>Writing Part</a:t>
            </a:r>
            <a:endParaRPr lang="en-US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291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200400" y="838200"/>
            <a:ext cx="4267200" cy="762000"/>
          </a:xfrm>
          <a:prstGeom prst="wedgeRoundRectCallout">
            <a:avLst>
              <a:gd name="adj1" fmla="val -59467"/>
              <a:gd name="adj2" fmla="val 16154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You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are correct and thank you.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819400" y="2837543"/>
            <a:ext cx="4419600" cy="762000"/>
          </a:xfrm>
          <a:prstGeom prst="wedgeRoundRectCallout">
            <a:avLst>
              <a:gd name="adj1" fmla="val 60612"/>
              <a:gd name="adj2" fmla="val -9750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Thank you also.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042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nual Operation 7"/>
          <p:cNvSpPr/>
          <p:nvPr/>
        </p:nvSpPr>
        <p:spPr>
          <a:xfrm>
            <a:off x="613230" y="1676400"/>
            <a:ext cx="8077199" cy="1208833"/>
          </a:xfrm>
          <a:prstGeom prst="flowChartManualOperation">
            <a:avLst/>
          </a:prstGeom>
          <a:ln w="127000" cap="sq" cmpd="dbl">
            <a:miter lim="800000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ndalus" pitchFamily="18" charset="-78"/>
                <a:cs typeface="Andalus" pitchFamily="18" charset="-78"/>
              </a:rPr>
              <a:t>Pair Work</a:t>
            </a:r>
            <a:endParaRPr lang="en-US" sz="40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9" name="Trapezoid 8"/>
          <p:cNvSpPr/>
          <p:nvPr/>
        </p:nvSpPr>
        <p:spPr>
          <a:xfrm>
            <a:off x="326570" y="2971800"/>
            <a:ext cx="8665029" cy="2514600"/>
          </a:xfrm>
          <a:prstGeom prst="trapezoid">
            <a:avLst>
              <a:gd name="adj" fmla="val 76948"/>
            </a:avLst>
          </a:prstGeom>
          <a:ln w="127000" cap="sq" cmpd="dbl">
            <a:solidFill>
              <a:schemeClr val="tx1"/>
            </a:solidFill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Every single pair is suggested</a:t>
            </a:r>
          </a:p>
          <a:p>
            <a:pPr algn="ctr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to write a dialogue on,</a:t>
            </a:r>
          </a:p>
          <a:p>
            <a:pPr algn="ctr"/>
            <a:r>
              <a:rPr lang="en-US" sz="4400" dirty="0">
                <a:latin typeface="Andalus" pitchFamily="18" charset="-78"/>
                <a:cs typeface="Andalus" pitchFamily="18" charset="-78"/>
              </a:rPr>
              <a:t>“ </a:t>
            </a:r>
            <a:r>
              <a:rPr lang="en-US" sz="4400" dirty="0" err="1" smtClean="0">
                <a:latin typeface="Andalus" pitchFamily="18" charset="-78"/>
                <a:cs typeface="Andalus" pitchFamily="18" charset="-78"/>
              </a:rPr>
              <a:t>Favourite</a:t>
            </a:r>
            <a:r>
              <a:rPr lang="en-US" sz="4400" dirty="0" smtClean="0">
                <a:latin typeface="Andalus" pitchFamily="18" charset="-78"/>
                <a:cs typeface="Andalus" pitchFamily="18" charset="-78"/>
              </a:rPr>
              <a:t> Game.”</a:t>
            </a:r>
            <a:endParaRPr lang="en-US" sz="4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201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295400"/>
            <a:ext cx="7924800" cy="707886"/>
          </a:xfrm>
          <a:prstGeom prst="flowChartManualOperation">
            <a:avLst/>
          </a:prstGeom>
          <a:ln w="152400" cap="sq" cmpd="dbl">
            <a:miter lim="800000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Evaluation</a:t>
            </a:r>
            <a:endParaRPr lang="en-US" sz="40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072759"/>
            <a:ext cx="8483600" cy="4080331"/>
          </a:xfrm>
          <a:prstGeom prst="bevel">
            <a:avLst>
              <a:gd name="adj" fmla="val 12344"/>
            </a:avLst>
          </a:prstGeom>
          <a:ln w="3175" cap="sq" cmpd="dbl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n-US" sz="2400" b="1" dirty="0" smtClean="0">
              <a:latin typeface="Book Antiqua" pitchFamily="18" charset="0"/>
            </a:endParaRP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Answer the following questions-</a:t>
            </a:r>
          </a:p>
          <a:p>
            <a:pPr algn="just"/>
            <a:endParaRPr lang="en-US" sz="300" b="1" dirty="0" smtClean="0">
              <a:latin typeface="Book Antiqua" pitchFamily="18" charset="0"/>
            </a:endParaRP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What is </a:t>
            </a:r>
            <a:r>
              <a:rPr lang="en-US" sz="2400" b="1" dirty="0" err="1" smtClean="0">
                <a:latin typeface="Book Antiqua" pitchFamily="18" charset="0"/>
              </a:rPr>
              <a:t>favourite</a:t>
            </a:r>
            <a:r>
              <a:rPr lang="en-US" sz="2400" b="1" dirty="0" smtClean="0">
                <a:latin typeface="Book Antiqua" pitchFamily="18" charset="0"/>
              </a:rPr>
              <a:t> game?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Why is it your </a:t>
            </a:r>
            <a:r>
              <a:rPr lang="en-US" sz="2400" b="1" dirty="0" err="1" smtClean="0">
                <a:latin typeface="Book Antiqua" pitchFamily="18" charset="0"/>
              </a:rPr>
              <a:t>favourite</a:t>
            </a:r>
            <a:r>
              <a:rPr lang="en-US" sz="2400" b="1" dirty="0" smtClean="0">
                <a:latin typeface="Book Antiqua" pitchFamily="18" charset="0"/>
              </a:rPr>
              <a:t>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Do you play it yourself?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What is the most interesting side of the game?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Where do you enjoy this game very much?</a:t>
            </a:r>
          </a:p>
          <a:p>
            <a:pPr algn="just"/>
            <a:endParaRPr lang="en-US" sz="2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1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3500" y="3124200"/>
            <a:ext cx="6781800" cy="3200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Book Antiqua" pitchFamily="18" charset="0"/>
              </a:rPr>
              <a:t>Write a dialogue with your friend about  </a:t>
            </a: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Book Antiqua" pitchFamily="18" charset="0"/>
              </a:rPr>
              <a:t>“Your </a:t>
            </a:r>
            <a:r>
              <a:rPr lang="en-US" sz="4400" b="1" dirty="0" err="1" smtClean="0">
                <a:solidFill>
                  <a:schemeClr val="tx1"/>
                </a:solidFill>
                <a:latin typeface="Book Antiqua" pitchFamily="18" charset="0"/>
              </a:rPr>
              <a:t>favourite</a:t>
            </a:r>
            <a:r>
              <a:rPr lang="en-US" sz="4400" b="1" dirty="0" smtClean="0">
                <a:solidFill>
                  <a:schemeClr val="tx1"/>
                </a:solidFill>
                <a:latin typeface="Book Antiqua" pitchFamily="18" charset="0"/>
              </a:rPr>
              <a:t> game”</a:t>
            </a:r>
            <a:endParaRPr lang="en-US" sz="4400" b="1" dirty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endParaRPr lang="en-US" sz="44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" name="Trapezoid 1"/>
          <p:cNvSpPr/>
          <p:nvPr/>
        </p:nvSpPr>
        <p:spPr>
          <a:xfrm>
            <a:off x="762000" y="970128"/>
            <a:ext cx="7924800" cy="2286000"/>
          </a:xfrm>
          <a:prstGeom prst="trapezoid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Book Antiqua" pitchFamily="18" charset="0"/>
              </a:rPr>
              <a:t>Homework</a:t>
            </a:r>
            <a:endParaRPr lang="en-US" sz="3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02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43000" y="3407391"/>
            <a:ext cx="6934200" cy="2819400"/>
          </a:xfrm>
          <a:prstGeom prst="roundRect">
            <a:avLst/>
          </a:prstGeom>
          <a:ln w="127000" cap="sq" cmpd="dbl"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“Game always keeps body strong and mind fresh.”</a:t>
            </a:r>
            <a:endParaRPr lang="en-US" sz="4000" b="1" dirty="0">
              <a:latin typeface="Book Antiqua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1143000" y="533400"/>
            <a:ext cx="6934200" cy="2895600"/>
          </a:xfrm>
          <a:prstGeom prst="cloud">
            <a:avLst/>
          </a:prstGeom>
          <a:ln w="127000" cap="sq" cmpd="dbl"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Book Antiqua" pitchFamily="18" charset="0"/>
              </a:rPr>
              <a:t>Verse Universal</a:t>
            </a:r>
            <a:endParaRPr lang="en-US" sz="5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2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 Arrow Callout 1"/>
          <p:cNvSpPr/>
          <p:nvPr/>
        </p:nvSpPr>
        <p:spPr>
          <a:xfrm>
            <a:off x="990600" y="457200"/>
            <a:ext cx="7238999" cy="5943600"/>
          </a:xfrm>
          <a:prstGeom prst="quadArrowCallout">
            <a:avLst>
              <a:gd name="adj1" fmla="val 37030"/>
              <a:gd name="adj2" fmla="val 18515"/>
              <a:gd name="adj3" fmla="val 18515"/>
              <a:gd name="adj4" fmla="val 48123"/>
            </a:avLst>
          </a:prstGeom>
          <a:ln w="127000" cap="sq" cmpd="dbl"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Book Antiqua" pitchFamily="18" charset="0"/>
              </a:rPr>
              <a:t>Fi-</a:t>
            </a:r>
            <a:r>
              <a:rPr lang="en-US" sz="4400" dirty="0" err="1" smtClean="0">
                <a:latin typeface="Book Antiqua" pitchFamily="18" charset="0"/>
              </a:rPr>
              <a:t>Amanillah</a:t>
            </a:r>
            <a:endParaRPr lang="en-US" sz="4400" dirty="0" smtClean="0">
              <a:latin typeface="Book Antiqua" pitchFamily="18" charset="0"/>
            </a:endParaRPr>
          </a:p>
          <a:p>
            <a:pPr algn="ctr"/>
            <a:r>
              <a:rPr lang="en-US" sz="4400" dirty="0" smtClean="0">
                <a:latin typeface="Book Antiqua" pitchFamily="18" charset="0"/>
              </a:rPr>
              <a:t>Fi-</a:t>
            </a:r>
            <a:r>
              <a:rPr lang="en-US" sz="4400" dirty="0" err="1" smtClean="0">
                <a:latin typeface="Book Antiqua" pitchFamily="18" charset="0"/>
              </a:rPr>
              <a:t>Sabilillah</a:t>
            </a:r>
            <a:r>
              <a:rPr lang="en-US" sz="4400" dirty="0" smtClean="0">
                <a:latin typeface="Book Antiqua" pitchFamily="18" charset="0"/>
              </a:rPr>
              <a:t>.</a:t>
            </a:r>
            <a:endParaRPr lang="en-US" sz="40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70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851502"/>
              </p:ext>
            </p:extLst>
          </p:nvPr>
        </p:nvGraphicFramePr>
        <p:xfrm>
          <a:off x="4273550" y="3086100"/>
          <a:ext cx="596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ackager Shell Object" showAsIcon="1" r:id="rId3" imgW="596880" imgH="685800" progId="Package">
                  <p:embed/>
                </p:oleObj>
              </mc:Choice>
              <mc:Fallback>
                <p:oleObj name="Packager Shell Object" showAsIcon="1" r:id="rId3" imgW="5968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73550" y="3086100"/>
                        <a:ext cx="5969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1905000" y="304800"/>
            <a:ext cx="5181600" cy="379911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Andalus" pitchFamily="18" charset="-78"/>
                <a:cs typeface="Andalus" pitchFamily="18" charset="-78"/>
              </a:rPr>
              <a:t>Let’s enjoy a video</a:t>
            </a:r>
            <a:endParaRPr lang="en-US" sz="60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Trapezoid 3"/>
          <p:cNvSpPr/>
          <p:nvPr/>
        </p:nvSpPr>
        <p:spPr>
          <a:xfrm>
            <a:off x="1447800" y="4122057"/>
            <a:ext cx="6096000" cy="2126343"/>
          </a:xfrm>
          <a:prstGeom prst="trapezoid">
            <a:avLst>
              <a:gd name="adj" fmla="val 45779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ndalus" pitchFamily="18" charset="-78"/>
                <a:cs typeface="Andalus" pitchFamily="18" charset="-78"/>
              </a:rPr>
              <a:t>What have you guessed about the video?</a:t>
            </a:r>
            <a:endParaRPr lang="en-US" sz="36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98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39371" y="1981200"/>
            <a:ext cx="7239000" cy="3733800"/>
          </a:xfrm>
          <a:prstGeom prst="ellipse">
            <a:avLst/>
          </a:prstGeom>
          <a:ln w="127000" cmpd="dbl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latin typeface="Andalus" pitchFamily="18" charset="-78"/>
                <a:cs typeface="Andalus" pitchFamily="18" charset="-78"/>
              </a:rPr>
              <a:t>Favourite</a:t>
            </a:r>
            <a:r>
              <a:rPr lang="en-US" sz="6600" b="1" dirty="0" smtClean="0">
                <a:latin typeface="Andalus" pitchFamily="18" charset="-78"/>
                <a:cs typeface="Andalus" pitchFamily="18" charset="-78"/>
              </a:rPr>
              <a:t> game</a:t>
            </a:r>
            <a:endParaRPr lang="en-US" sz="66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0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65470"/>
            <a:ext cx="8001000" cy="2466915"/>
          </a:xfrm>
          <a:prstGeom prst="ellipse">
            <a:avLst/>
          </a:prstGeom>
          <a:ln w="127000" cmpd="dbl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Book Antiqua" pitchFamily="18" charset="0"/>
              </a:rPr>
              <a:t>Our Today’s Lesson is-</a:t>
            </a:r>
            <a:endParaRPr lang="en-US" sz="54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476208"/>
            <a:ext cx="8382000" cy="1933992"/>
          </a:xfrm>
          <a:prstGeom prst="ribbon">
            <a:avLst>
              <a:gd name="adj1" fmla="val 19546"/>
              <a:gd name="adj2" fmla="val 74426"/>
            </a:avLst>
          </a:prstGeom>
          <a:ln w="127000" cap="sq" cmpd="dbl">
            <a:solidFill>
              <a:schemeClr val="accent6">
                <a:lumMod val="60000"/>
                <a:lumOff val="40000"/>
              </a:schemeClr>
            </a:solidFill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Book Antiqua" pitchFamily="18" charset="0"/>
              </a:rPr>
              <a:t>A dialogue on</a:t>
            </a:r>
          </a:p>
          <a:p>
            <a:pPr algn="ctr"/>
            <a:r>
              <a:rPr lang="en-US" sz="4800" b="1" dirty="0" smtClean="0">
                <a:latin typeface="Book Antiqua" pitchFamily="18" charset="0"/>
              </a:rPr>
              <a:t>“</a:t>
            </a:r>
            <a:r>
              <a:rPr lang="en-US" sz="4800" b="1" dirty="0" err="1" smtClean="0">
                <a:latin typeface="Book Antiqua" pitchFamily="18" charset="0"/>
              </a:rPr>
              <a:t>Favourite</a:t>
            </a:r>
            <a:r>
              <a:rPr lang="en-US" sz="4800" b="1" dirty="0" smtClean="0">
                <a:latin typeface="Book Antiqua" pitchFamily="18" charset="0"/>
              </a:rPr>
              <a:t> Game”</a:t>
            </a:r>
            <a:endParaRPr lang="en-US" sz="4400" b="1" dirty="0" smtClean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8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19200" y="457200"/>
            <a:ext cx="7239000" cy="1676400"/>
          </a:xfrm>
          <a:prstGeom prst="ellipse">
            <a:avLst/>
          </a:prstGeom>
          <a:ln w="127000" cmpd="dbl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Learning outcomes</a:t>
            </a:r>
            <a:endParaRPr lang="en-US" sz="36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19200" y="2133600"/>
            <a:ext cx="7239000" cy="4114800"/>
          </a:xfrm>
          <a:prstGeom prst="roundRect">
            <a:avLst/>
          </a:prstGeom>
          <a:ln w="127000" cmpd="dbl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After we have studied this lesson we will be able to-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>
                <a:latin typeface="Andalus" pitchFamily="18" charset="-78"/>
                <a:cs typeface="Andalus" pitchFamily="18" charset="-78"/>
              </a:rPr>
              <a:t>k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now </a:t>
            </a:r>
            <a:r>
              <a:rPr lang="en-US" sz="3600" b="1" dirty="0" err="1" smtClean="0">
                <a:latin typeface="Andalus" pitchFamily="18" charset="-78"/>
                <a:cs typeface="Andalus" pitchFamily="18" charset="-78"/>
              </a:rPr>
              <a:t>favourite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 game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>
                <a:latin typeface="Andalus" pitchFamily="18" charset="-78"/>
                <a:cs typeface="Andalus" pitchFamily="18" charset="-78"/>
              </a:rPr>
              <a:t>d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ifferent games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write a dialogue.</a:t>
            </a:r>
            <a:endParaRPr lang="en-US" sz="36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59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590800" y="152400"/>
            <a:ext cx="4419600" cy="762000"/>
          </a:xfrm>
          <a:prstGeom prst="wedgeRoundRectCallout">
            <a:avLst>
              <a:gd name="adj1" fmla="val -53345"/>
              <a:gd name="adj2" fmla="val 155833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ndalus" pitchFamily="18" charset="-78"/>
                <a:cs typeface="Andalus" pitchFamily="18" charset="-78"/>
              </a:rPr>
              <a:t>Assalamu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 smtClean="0">
                <a:latin typeface="Andalus" pitchFamily="18" charset="-78"/>
                <a:cs typeface="Andalus" pitchFamily="18" charset="-78"/>
              </a:rPr>
              <a:t>Alaikum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057400" y="2667000"/>
            <a:ext cx="4419600" cy="762000"/>
          </a:xfrm>
          <a:prstGeom prst="wedgeRoundRectCallout">
            <a:avLst>
              <a:gd name="adj1" fmla="val 56343"/>
              <a:gd name="adj2" fmla="val -12797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ndalus" pitchFamily="18" charset="-78"/>
                <a:cs typeface="Andalus" pitchFamily="18" charset="-78"/>
              </a:rPr>
              <a:t>Walaikum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 smtClean="0">
                <a:latin typeface="Andalus" pitchFamily="18" charset="-78"/>
                <a:cs typeface="Andalus" pitchFamily="18" charset="-78"/>
              </a:rPr>
              <a:t>Assalam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2201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200400" y="457200"/>
            <a:ext cx="4114800" cy="762000"/>
          </a:xfrm>
          <a:prstGeom prst="wedgeRoundRectCallout">
            <a:avLst>
              <a:gd name="adj1" fmla="val -57086"/>
              <a:gd name="adj2" fmla="val 152023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How are you my friend?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590800" y="2692400"/>
            <a:ext cx="4419600" cy="762000"/>
          </a:xfrm>
          <a:prstGeom prst="wedgeRoundRectCallout">
            <a:avLst>
              <a:gd name="adj1" fmla="val 60612"/>
              <a:gd name="adj2" fmla="val -9750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I am very excited and you?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497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657600" y="381000"/>
            <a:ext cx="4267200" cy="899887"/>
          </a:xfrm>
          <a:prstGeom prst="wedgeRoundRectCallout">
            <a:avLst>
              <a:gd name="adj1" fmla="val -59467"/>
              <a:gd name="adj2" fmla="val 15187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Alhamdulillah. But why are you excited?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200400" y="3048000"/>
            <a:ext cx="4419600" cy="762000"/>
          </a:xfrm>
          <a:prstGeom prst="wedgeRoundRectCallout">
            <a:avLst>
              <a:gd name="adj1" fmla="val 63896"/>
              <a:gd name="adj2" fmla="val -164168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My </a:t>
            </a:r>
            <a:r>
              <a:rPr lang="en-US" sz="2400" dirty="0" err="1" smtClean="0">
                <a:latin typeface="Andalus" pitchFamily="18" charset="-78"/>
                <a:cs typeface="Andalus" pitchFamily="18" charset="-78"/>
              </a:rPr>
              <a:t>favourite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team won the world cup football 2014.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821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430</Words>
  <Application>Microsoft Office PowerPoint</Application>
  <PresentationFormat>On-screen Show (4:3)</PresentationFormat>
  <Paragraphs>73</Paragraphs>
  <Slides>25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19</cp:revision>
  <dcterms:created xsi:type="dcterms:W3CDTF">2014-08-15T15:33:03Z</dcterms:created>
  <dcterms:modified xsi:type="dcterms:W3CDTF">2014-08-15T21:30:20Z</dcterms:modified>
</cp:coreProperties>
</file>